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comments+xml" PartName="/ppt/comments/comment1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commentAuthors+xml" PartName="/ppt/commentAuthors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</p:sldIdLst>
  <p:sldSz cy="6858000" cx="12192000"/>
  <p:notesSz cx="6858000" cy="9144000"/>
  <p:embeddedFontLst>
    <p:embeddedFont>
      <p:font typeface="Roboto"/>
      <p:regular r:id="rId22"/>
      <p:bold r:id="rId23"/>
      <p:italic r:id="rId24"/>
      <p:boldItalic r:id="rId25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6" roundtripDataSignature="AMtx7mi7GF6EhjvqiCQlmYUVYF42AwaO6g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Author clrIdx="0" id="0" initials="" lastIdx="1" name="MrsWitz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C4F1684-67BA-4CC9-89DD-805119A17862}">
  <a:tblStyle styleId="{BC4F1684-67BA-4CC9-89DD-805119A17862}" styleName="Table_0">
    <a:wholeTbl>
      <a:tcTxStyle b="off" i="off">
        <a:font>
          <a:latin typeface="Calibri"/>
          <a:ea typeface="Calibri"/>
          <a:cs typeface="Calibri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9EFF7"/>
          </a:solidFill>
        </a:fill>
      </a:tcStyle>
    </a:wholeTbl>
    <a:band1H>
      <a:tcTxStyle b="off" i="off"/>
      <a:tcStyle>
        <a:fill>
          <a:solidFill>
            <a:srgbClr val="D0DEEF"/>
          </a:solidFill>
        </a:fill>
      </a:tcStyle>
    </a:band1H>
    <a:band2H>
      <a:tcTxStyle b="off" i="off"/>
    </a:band2H>
    <a:band1V>
      <a:tcTxStyle b="off" i="off"/>
      <a:tcStyle>
        <a:fill>
          <a:solidFill>
            <a:srgbClr val="D0DEEF"/>
          </a:solidFill>
        </a:fill>
      </a:tcStyle>
    </a:band1V>
    <a:band2V>
      <a:tcTxStyle b="off" i="off"/>
    </a:band2V>
    <a:la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 b="off" i="off"/>
    </a:seCell>
    <a:swCell>
      <a:tcTxStyle b="off" i="off"/>
    </a:swCell>
    <a:firstRow>
      <a:tcTxStyle b="on" i="off">
        <a:font>
          <a:latin typeface="Calibri"/>
          <a:ea typeface="Calibri"/>
          <a:cs typeface="Calibri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</a:neCell>
    <a:nwCell>
      <a:tcTxStyle b="off" i="off"/>
    </a:nwCell>
  </a:tblStyle>
</a:tblStyleLst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22" Type="http://schemas.openxmlformats.org/officeDocument/2006/relationships/font" Target="fonts/Roboto-regular.fntdata"/><Relationship Id="rId21" Type="http://schemas.openxmlformats.org/officeDocument/2006/relationships/slide" Target="slides/slide15.xml"/><Relationship Id="rId24" Type="http://schemas.openxmlformats.org/officeDocument/2006/relationships/font" Target="fonts/Roboto-italic.fntdata"/><Relationship Id="rId23" Type="http://schemas.openxmlformats.org/officeDocument/2006/relationships/font" Target="fonts/Roboto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tableStyles" Target="tableStyles.xml"/><Relationship Id="rId4" Type="http://schemas.openxmlformats.org/officeDocument/2006/relationships/commentAuthors" Target="commentAuthors.xml"/><Relationship Id="rId9" Type="http://schemas.openxmlformats.org/officeDocument/2006/relationships/slide" Target="slides/slide3.xml"/><Relationship Id="rId26" Type="http://customschemas.google.com/relationships/presentationmetadata" Target="metadata"/><Relationship Id="rId25" Type="http://schemas.openxmlformats.org/officeDocument/2006/relationships/font" Target="fonts/Roboto-boldItalic.fntdata"/><Relationship Id="rId5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comments/comment1.xml><?xml version="1.0" encoding="utf-8"?>
<p:cm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m authorId="0" idx="1" dt="2022-07-06T18:06:46.232">
    <p:pos x="528" y="666"/>
    <p:text>formalmente la lección 4</p:text>
    <p:extLst>
      <p:ext uri="{C676402C-5697-4E1C-873F-D02D1690AC5C}">
        <p15:threadingInfo timeZoneBias="0"/>
      </p:ext>
      <p:ext uri="http://customooxmlschemas.google.com/">
        <go:slidesCustomData xmlns:go="http://customooxmlschemas.google.com/" commentPostId="AAAAcf3MqOo"/>
      </p:ext>
    </p:extLst>
  </p:cm>
</p:cmLst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2" name="Google Shape;192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8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0" name="Google Shape;26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67" name="Google Shape;267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74" name="Google Shape;274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1" name="Google Shape;281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88" name="Google Shape;288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95" name="Google Shape;295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g13b81ce8c6b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5" name="Google Shape;205;g13b81ce8c6b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n-US"/>
              <a:t>Relaciona el término con la definición. </a:t>
            </a:r>
            <a:endParaRPr/>
          </a:p>
        </p:txBody>
      </p:sp>
      <p:sp>
        <p:nvSpPr>
          <p:cNvPr id="206" name="Google Shape;206;g13b81ce8c6b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3" name="Google Shape;213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9" name="Google Shape;219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1" name="Google Shape;231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9" name="Google Shape;239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4" name="Shape 2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Google Shape;245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6" name="Google Shape;246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1" name="Shape 2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Google Shape;252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53" name="Google Shape;253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7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Google Shape;17;p1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7097485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17"/>
          <p:cNvSpPr txBox="1"/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000"/>
              <a:buFont typeface="Arial"/>
              <a:buNone/>
              <a:defRPr sz="60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7"/>
          <p:cNvSpPr txBox="1"/>
          <p:nvPr>
            <p:ph idx="1" type="body"/>
          </p:nvPr>
        </p:nvSpPr>
        <p:spPr>
          <a:xfrm>
            <a:off x="838200" y="4361380"/>
            <a:ext cx="3414109" cy="66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" name="Google Shape;20;p17"/>
          <p:cNvSpPr txBox="1"/>
          <p:nvPr>
            <p:ph idx="2" type="body"/>
          </p:nvPr>
        </p:nvSpPr>
        <p:spPr>
          <a:xfrm>
            <a:off x="838200" y="5057207"/>
            <a:ext cx="2859088" cy="5318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1" name="Google Shape;21;p17"/>
          <p:cNvSpPr txBox="1"/>
          <p:nvPr>
            <p:ph idx="3" type="body"/>
          </p:nvPr>
        </p:nvSpPr>
        <p:spPr>
          <a:xfrm>
            <a:off x="838200" y="2750550"/>
            <a:ext cx="8265886" cy="79819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Only">
  <p:cSld name="4_Title Only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" name="Google Shape;81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12192000" cy="1598278"/>
          </a:xfrm>
          <a:prstGeom prst="rect">
            <a:avLst/>
          </a:prstGeom>
          <a:noFill/>
          <a:ln>
            <a:noFill/>
          </a:ln>
        </p:spPr>
      </p:pic>
      <p:sp>
        <p:nvSpPr>
          <p:cNvPr id="82" name="Google Shape;82;p26"/>
          <p:cNvSpPr txBox="1"/>
          <p:nvPr>
            <p:ph type="title"/>
          </p:nvPr>
        </p:nvSpPr>
        <p:spPr>
          <a:xfrm>
            <a:off x="684734" y="313786"/>
            <a:ext cx="10817838" cy="76752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2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p2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5" name="Google Shape;85;p2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6" name="Google Shape;86;p2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Only">
  <p:cSld name="6_Title Only"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8" name="Google Shape;88;p27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32657" y="0"/>
            <a:ext cx="12257314" cy="1617141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27"/>
          <p:cNvSpPr txBox="1"/>
          <p:nvPr>
            <p:ph type="title"/>
          </p:nvPr>
        </p:nvSpPr>
        <p:spPr>
          <a:xfrm>
            <a:off x="684733" y="55078"/>
            <a:ext cx="10970237" cy="125701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2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2" name="Google Shape;92;p2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3" name="Google Shape;93;p27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7_Title Only">
  <p:cSld name="7_Title Only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5" name="Google Shape;95;p2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32655" y="0"/>
            <a:ext cx="12257311" cy="1617141"/>
          </a:xfrm>
          <a:prstGeom prst="rect">
            <a:avLst/>
          </a:prstGeom>
          <a:noFill/>
          <a:ln>
            <a:noFill/>
          </a:ln>
        </p:spPr>
      </p:pic>
      <p:sp>
        <p:nvSpPr>
          <p:cNvPr id="96" name="Google Shape;96;p28"/>
          <p:cNvSpPr txBox="1"/>
          <p:nvPr>
            <p:ph type="title"/>
          </p:nvPr>
        </p:nvSpPr>
        <p:spPr>
          <a:xfrm>
            <a:off x="684734" y="1443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7" name="Google Shape;97;p2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2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2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" name="Google Shape;100;p28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3" name="Google Shape;103;p2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4" name="Google Shape;104;p2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5" name="Google Shape;105;p29"/>
          <p:cNvSpPr/>
          <p:nvPr/>
        </p:nvSpPr>
        <p:spPr>
          <a:xfrm>
            <a:off x="6390640" y="6085840"/>
            <a:ext cx="5516880" cy="77216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3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200"/>
              <a:buFont typeface="Arial"/>
              <a:buNone/>
              <a:defRPr sz="32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8" name="Google Shape;108;p30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1pPr>
            <a:lvl2pPr indent="-38735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500"/>
              <a:buChar char="•"/>
              <a:defRPr sz="25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109" name="Google Shape;109;p30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110" name="Google Shape;110;p3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1" name="Google Shape;111;p3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2" name="Google Shape;112;p3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PictureRight with Text">
  <p:cSld name="1PictureRight with Text"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1"/>
          <p:cNvSpPr/>
          <p:nvPr>
            <p:ph idx="2" type="pic"/>
          </p:nvPr>
        </p:nvSpPr>
        <p:spPr>
          <a:xfrm>
            <a:off x="6875874" y="130630"/>
            <a:ext cx="5178239" cy="6590846"/>
          </a:xfrm>
          <a:prstGeom prst="rect">
            <a:avLst/>
          </a:prstGeom>
          <a:noFill/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31"/>
          <p:cNvSpPr txBox="1"/>
          <p:nvPr>
            <p:ph idx="12" type="sldNum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6" name="Google Shape;116;p31"/>
          <p:cNvSpPr txBox="1"/>
          <p:nvPr>
            <p:ph idx="1" type="body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17" name="Google Shape;117;p3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8" name="Google Shape;118;p31"/>
          <p:cNvSpPr txBox="1"/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19" name="Google Shape;119;p31"/>
          <p:cNvSpPr/>
          <p:nvPr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0" name="Google Shape;120;p31"/>
          <p:cNvSpPr/>
          <p:nvPr>
            <p:ph idx="3" type="pic"/>
          </p:nvPr>
        </p:nvSpPr>
        <p:spPr>
          <a:xfrm>
            <a:off x="6875874" y="133577"/>
            <a:ext cx="5178239" cy="6590846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PictureLeft with Text">
  <p:cSld name="1PictureLeft with Text"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32"/>
          <p:cNvSpPr/>
          <p:nvPr>
            <p:ph idx="2" type="pic"/>
          </p:nvPr>
        </p:nvSpPr>
        <p:spPr>
          <a:xfrm>
            <a:off x="152400" y="152400"/>
            <a:ext cx="5137806" cy="6569075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32"/>
          <p:cNvSpPr txBox="1"/>
          <p:nvPr>
            <p:ph idx="1" type="body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24" name="Google Shape;124;p32"/>
          <p:cNvSpPr txBox="1"/>
          <p:nvPr>
            <p:ph idx="10" type="dt"/>
          </p:nvPr>
        </p:nvSpPr>
        <p:spPr>
          <a:xfrm>
            <a:off x="5677989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5" name="Google Shape;125;p3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26" name="Google Shape;126;p32"/>
          <p:cNvSpPr txBox="1"/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27" name="Google Shape;127;p32"/>
          <p:cNvSpPr/>
          <p:nvPr/>
        </p:nvSpPr>
        <p:spPr>
          <a:xfrm>
            <a:off x="6096000" y="6176962"/>
            <a:ext cx="5781040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PictureRight with Text">
  <p:cSld name="2PictureRight with Text"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33"/>
          <p:cNvSpPr/>
          <p:nvPr/>
        </p:nvSpPr>
        <p:spPr>
          <a:xfrm>
            <a:off x="6321287" y="6176962"/>
            <a:ext cx="1644153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0" name="Google Shape;130;p33"/>
          <p:cNvSpPr/>
          <p:nvPr>
            <p:ph idx="2" type="pic"/>
          </p:nvPr>
        </p:nvSpPr>
        <p:spPr>
          <a:xfrm>
            <a:off x="6875876" y="130628"/>
            <a:ext cx="5185496" cy="3278503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1" name="Google Shape;131;p33"/>
          <p:cNvSpPr/>
          <p:nvPr>
            <p:ph idx="3" type="pic"/>
          </p:nvPr>
        </p:nvSpPr>
        <p:spPr>
          <a:xfrm>
            <a:off x="6875874" y="3448870"/>
            <a:ext cx="5185497" cy="3258633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33"/>
          <p:cNvSpPr txBox="1"/>
          <p:nvPr>
            <p:ph idx="12" type="sldNum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3" name="Google Shape;133;p33"/>
          <p:cNvSpPr txBox="1"/>
          <p:nvPr>
            <p:ph idx="1" type="body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34" name="Google Shape;134;p3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5" name="Google Shape;135;p33"/>
          <p:cNvSpPr txBox="1"/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PictureLeft with Text">
  <p:cSld name="2PictureLeft with Text"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34"/>
          <p:cNvSpPr/>
          <p:nvPr>
            <p:ph idx="2" type="pic"/>
          </p:nvPr>
        </p:nvSpPr>
        <p:spPr>
          <a:xfrm>
            <a:off x="152401" y="217714"/>
            <a:ext cx="5160666" cy="3211286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p34"/>
          <p:cNvSpPr/>
          <p:nvPr>
            <p:ph idx="3" type="pic"/>
          </p:nvPr>
        </p:nvSpPr>
        <p:spPr>
          <a:xfrm>
            <a:off x="152400" y="3429000"/>
            <a:ext cx="5160666" cy="3292475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9" name="Google Shape;139;p34"/>
          <p:cNvSpPr txBox="1"/>
          <p:nvPr>
            <p:ph idx="1" type="body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40" name="Google Shape;140;p34"/>
          <p:cNvSpPr txBox="1"/>
          <p:nvPr>
            <p:ph idx="10" type="dt"/>
          </p:nvPr>
        </p:nvSpPr>
        <p:spPr>
          <a:xfrm>
            <a:off x="5677989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3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42" name="Google Shape;142;p34"/>
          <p:cNvSpPr txBox="1"/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34"/>
          <p:cNvSpPr/>
          <p:nvPr/>
        </p:nvSpPr>
        <p:spPr>
          <a:xfrm>
            <a:off x="6190455" y="6176962"/>
            <a:ext cx="5675811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PictureRight with Text">
  <p:cSld name="3PictureRight with Text"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35"/>
          <p:cNvSpPr/>
          <p:nvPr/>
        </p:nvSpPr>
        <p:spPr>
          <a:xfrm>
            <a:off x="6268278" y="6176962"/>
            <a:ext cx="1697162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6" name="Google Shape;146;p35"/>
          <p:cNvSpPr/>
          <p:nvPr>
            <p:ph idx="2" type="pic"/>
          </p:nvPr>
        </p:nvSpPr>
        <p:spPr>
          <a:xfrm>
            <a:off x="9308203" y="190499"/>
            <a:ext cx="2731397" cy="3209803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7" name="Google Shape;147;p35"/>
          <p:cNvSpPr/>
          <p:nvPr>
            <p:ph idx="3" type="pic"/>
          </p:nvPr>
        </p:nvSpPr>
        <p:spPr>
          <a:xfrm>
            <a:off x="6918729" y="190500"/>
            <a:ext cx="2389474" cy="3215772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8" name="Google Shape;148;p35"/>
          <p:cNvSpPr/>
          <p:nvPr>
            <p:ph idx="4" type="pic"/>
          </p:nvPr>
        </p:nvSpPr>
        <p:spPr>
          <a:xfrm>
            <a:off x="6918729" y="3419595"/>
            <a:ext cx="5120871" cy="3301879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9" name="Google Shape;149;p35"/>
          <p:cNvSpPr txBox="1"/>
          <p:nvPr>
            <p:ph idx="12" type="sldNum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0" name="Google Shape;150;p35"/>
          <p:cNvSpPr txBox="1"/>
          <p:nvPr>
            <p:ph idx="1" type="body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3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35"/>
          <p:cNvSpPr txBox="1"/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18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8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5" name="Google Shape;25;p18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6" name="Google Shape;26;p18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27" name="Google Shape;27;p18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8" name="Google Shape;28;p1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1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PictureRight with Text 2">
  <p:cSld name="3PictureRight with Text 2"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p36"/>
          <p:cNvSpPr/>
          <p:nvPr/>
        </p:nvSpPr>
        <p:spPr>
          <a:xfrm>
            <a:off x="6308035" y="6176962"/>
            <a:ext cx="1657405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5" name="Google Shape;155;p3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36"/>
          <p:cNvSpPr txBox="1"/>
          <p:nvPr>
            <p:ph idx="12" type="sldNum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7" name="Google Shape;157;p36"/>
          <p:cNvSpPr/>
          <p:nvPr>
            <p:ph idx="2" type="pic"/>
          </p:nvPr>
        </p:nvSpPr>
        <p:spPr>
          <a:xfrm>
            <a:off x="6865986" y="3562350"/>
            <a:ext cx="2849513" cy="3159123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36"/>
          <p:cNvSpPr/>
          <p:nvPr>
            <p:ph idx="3" type="pic"/>
          </p:nvPr>
        </p:nvSpPr>
        <p:spPr>
          <a:xfrm>
            <a:off x="9715500" y="3562351"/>
            <a:ext cx="2333626" cy="3159124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9" name="Google Shape;159;p36"/>
          <p:cNvSpPr/>
          <p:nvPr>
            <p:ph idx="4" type="pic"/>
          </p:nvPr>
        </p:nvSpPr>
        <p:spPr>
          <a:xfrm>
            <a:off x="6848924" y="150581"/>
            <a:ext cx="5200201" cy="3411769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0" name="Google Shape;160;p36"/>
          <p:cNvSpPr txBox="1"/>
          <p:nvPr>
            <p:ph idx="1" type="body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1" name="Google Shape;161;p36"/>
          <p:cNvSpPr txBox="1"/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PictureLeft with Text">
  <p:cSld name="3PictureLeft with Text"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p37"/>
          <p:cNvSpPr txBox="1"/>
          <p:nvPr>
            <p:ph idx="1" type="body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64" name="Google Shape;164;p37"/>
          <p:cNvSpPr txBox="1"/>
          <p:nvPr>
            <p:ph idx="10" type="dt"/>
          </p:nvPr>
        </p:nvSpPr>
        <p:spPr>
          <a:xfrm>
            <a:off x="5677989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3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6" name="Google Shape;166;p37"/>
          <p:cNvSpPr/>
          <p:nvPr>
            <p:ph idx="2" type="pic"/>
          </p:nvPr>
        </p:nvSpPr>
        <p:spPr>
          <a:xfrm>
            <a:off x="237393" y="237391"/>
            <a:ext cx="2461846" cy="2779543"/>
          </a:xfrm>
          <a:prstGeom prst="rect">
            <a:avLst/>
          </a:prstGeom>
          <a:solidFill>
            <a:srgbClr val="F2F2F2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7" name="Google Shape;167;p37"/>
          <p:cNvSpPr/>
          <p:nvPr>
            <p:ph idx="3" type="pic"/>
          </p:nvPr>
        </p:nvSpPr>
        <p:spPr>
          <a:xfrm>
            <a:off x="2927838" y="237391"/>
            <a:ext cx="2385061" cy="2779544"/>
          </a:xfrm>
          <a:prstGeom prst="rect">
            <a:avLst/>
          </a:prstGeom>
          <a:solidFill>
            <a:srgbClr val="F2F2F2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p37"/>
          <p:cNvSpPr/>
          <p:nvPr>
            <p:ph idx="4" type="pic"/>
          </p:nvPr>
        </p:nvSpPr>
        <p:spPr>
          <a:xfrm>
            <a:off x="237392" y="3235568"/>
            <a:ext cx="5075508" cy="3385041"/>
          </a:xfrm>
          <a:prstGeom prst="rect">
            <a:avLst/>
          </a:prstGeom>
          <a:solidFill>
            <a:srgbClr val="F2F2F2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9" name="Google Shape;169;p37"/>
          <p:cNvSpPr txBox="1"/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0" name="Google Shape;170;p37"/>
          <p:cNvSpPr/>
          <p:nvPr/>
        </p:nvSpPr>
        <p:spPr>
          <a:xfrm>
            <a:off x="6150429" y="6176962"/>
            <a:ext cx="5675811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PictureLeft with Text 2">
  <p:cSld name="3PictureLeft with Text 2"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38"/>
          <p:cNvSpPr txBox="1"/>
          <p:nvPr>
            <p:ph idx="10" type="dt"/>
          </p:nvPr>
        </p:nvSpPr>
        <p:spPr>
          <a:xfrm>
            <a:off x="5677989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p3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4" name="Google Shape;174;p38"/>
          <p:cNvSpPr/>
          <p:nvPr>
            <p:ph idx="2" type="pic"/>
          </p:nvPr>
        </p:nvSpPr>
        <p:spPr>
          <a:xfrm>
            <a:off x="180974" y="3807935"/>
            <a:ext cx="2753145" cy="2821465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5" name="Google Shape;175;p38"/>
          <p:cNvSpPr/>
          <p:nvPr>
            <p:ph idx="3" type="pic"/>
          </p:nvPr>
        </p:nvSpPr>
        <p:spPr>
          <a:xfrm>
            <a:off x="2935430" y="3814573"/>
            <a:ext cx="2377469" cy="2814828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6" name="Google Shape;176;p38"/>
          <p:cNvSpPr/>
          <p:nvPr>
            <p:ph idx="4" type="pic"/>
          </p:nvPr>
        </p:nvSpPr>
        <p:spPr>
          <a:xfrm>
            <a:off x="180974" y="228600"/>
            <a:ext cx="5131925" cy="3574795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7" name="Google Shape;177;p38"/>
          <p:cNvSpPr txBox="1"/>
          <p:nvPr>
            <p:ph idx="1" type="body"/>
          </p:nvPr>
        </p:nvSpPr>
        <p:spPr>
          <a:xfrm>
            <a:off x="5677988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78" name="Google Shape;178;p38"/>
          <p:cNvSpPr txBox="1"/>
          <p:nvPr>
            <p:ph type="title"/>
          </p:nvPr>
        </p:nvSpPr>
        <p:spPr>
          <a:xfrm>
            <a:off x="5677988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38"/>
          <p:cNvSpPr/>
          <p:nvPr/>
        </p:nvSpPr>
        <p:spPr>
          <a:xfrm>
            <a:off x="6105938" y="6180276"/>
            <a:ext cx="5675811" cy="5412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PictureRight with Text">
  <p:cSld name="4PictureRight with Text"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9"/>
          <p:cNvSpPr/>
          <p:nvPr/>
        </p:nvSpPr>
        <p:spPr>
          <a:xfrm>
            <a:off x="6294783" y="6176962"/>
            <a:ext cx="1670657" cy="544513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Google Shape;182;p39"/>
          <p:cNvSpPr/>
          <p:nvPr>
            <p:ph idx="2" type="pic"/>
          </p:nvPr>
        </p:nvSpPr>
        <p:spPr>
          <a:xfrm>
            <a:off x="9481103" y="3265362"/>
            <a:ext cx="2520397" cy="3435792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3" name="Google Shape;183;p39"/>
          <p:cNvSpPr/>
          <p:nvPr>
            <p:ph idx="3" type="pic"/>
          </p:nvPr>
        </p:nvSpPr>
        <p:spPr>
          <a:xfrm>
            <a:off x="6875876" y="3265361"/>
            <a:ext cx="2592690" cy="3435793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4" name="Google Shape;184;p39"/>
          <p:cNvSpPr/>
          <p:nvPr>
            <p:ph idx="4" type="pic"/>
          </p:nvPr>
        </p:nvSpPr>
        <p:spPr>
          <a:xfrm>
            <a:off x="6875876" y="198754"/>
            <a:ext cx="2592690" cy="3066606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5" name="Google Shape;185;p3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39"/>
          <p:cNvSpPr txBox="1"/>
          <p:nvPr>
            <p:ph idx="12" type="sldNum"/>
          </p:nvPr>
        </p:nvSpPr>
        <p:spPr>
          <a:xfrm>
            <a:off x="3770811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87" name="Google Shape;187;p39"/>
          <p:cNvSpPr/>
          <p:nvPr>
            <p:ph idx="5" type="pic"/>
          </p:nvPr>
        </p:nvSpPr>
        <p:spPr>
          <a:xfrm>
            <a:off x="9480603" y="198753"/>
            <a:ext cx="2520897" cy="3066607"/>
          </a:xfrm>
          <a:prstGeom prst="rect">
            <a:avLst/>
          </a:prstGeom>
          <a:solidFill>
            <a:srgbClr val="EDEDED"/>
          </a:solidFill>
          <a:ln cap="flat" cmpd="sng" w="5080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8" name="Google Shape;188;p39"/>
          <p:cNvSpPr txBox="1"/>
          <p:nvPr>
            <p:ph idx="1" type="body"/>
          </p:nvPr>
        </p:nvSpPr>
        <p:spPr>
          <a:xfrm>
            <a:off x="838200" y="2126166"/>
            <a:ext cx="5675811" cy="405079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89" name="Google Shape;189;p39"/>
          <p:cNvSpPr txBox="1"/>
          <p:nvPr>
            <p:ph type="title"/>
          </p:nvPr>
        </p:nvSpPr>
        <p:spPr>
          <a:xfrm>
            <a:off x="838200" y="681037"/>
            <a:ext cx="5675811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19"/>
          <p:cNvSpPr txBox="1"/>
          <p:nvPr>
            <p:ph type="title"/>
          </p:nvPr>
        </p:nvSpPr>
        <p:spPr>
          <a:xfrm>
            <a:off x="838200" y="735495"/>
            <a:ext cx="10515600" cy="10901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19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937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Char char="•"/>
              <a:defRPr sz="2600"/>
            </a:lvl1pPr>
            <a:lvl2pPr indent="-3683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Char char="•"/>
              <a:defRPr sz="2200"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302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4pPr>
            <a:lvl5pPr indent="-3302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4" name="Google Shape;34;p1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20"/>
          <p:cNvSpPr txBox="1"/>
          <p:nvPr>
            <p:ph type="ctrTitle"/>
          </p:nvPr>
        </p:nvSpPr>
        <p:spPr>
          <a:xfrm>
            <a:off x="1524000" y="832077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5400"/>
              <a:buFont typeface="Arial"/>
              <a:buNone/>
              <a:defRPr sz="5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20"/>
          <p:cNvSpPr txBox="1"/>
          <p:nvPr>
            <p:ph idx="1" type="subTitle"/>
          </p:nvPr>
        </p:nvSpPr>
        <p:spPr>
          <a:xfrm>
            <a:off x="1524000" y="3473872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600"/>
              <a:buNone/>
              <a:defRPr sz="2600">
                <a:solidFill>
                  <a:srgbClr val="7F7F7F"/>
                </a:solidFill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40" name="Google Shape;40;p2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2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2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" name="Google Shape;43;p20"/>
          <p:cNvSpPr/>
          <p:nvPr/>
        </p:nvSpPr>
        <p:spPr>
          <a:xfrm>
            <a:off x="6228522" y="6127827"/>
            <a:ext cx="5658678" cy="6771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4" name="Google Shape;44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78458" y="-114196"/>
            <a:ext cx="12348905" cy="98583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" name="Google Shape;45;p2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 flipH="1" rot="10800000">
            <a:off x="-68300" y="5924325"/>
            <a:ext cx="12348905" cy="933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77447" y="5346008"/>
            <a:ext cx="5690111" cy="5973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21"/>
          <p:cNvPicPr preferRelativeResize="0"/>
          <p:nvPr/>
        </p:nvPicPr>
        <p:blipFill rotWithShape="1">
          <a:blip r:embed="rId2">
            <a:alphaModFix/>
          </a:blip>
          <a:srcRect b="7141" l="0" r="0" t="0"/>
          <a:stretch/>
        </p:blipFill>
        <p:spPr>
          <a:xfrm>
            <a:off x="-45117" y="-197441"/>
            <a:ext cx="12282233" cy="6415361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21"/>
          <p:cNvSpPr txBox="1"/>
          <p:nvPr>
            <p:ph type="title"/>
          </p:nvPr>
        </p:nvSpPr>
        <p:spPr>
          <a:xfrm>
            <a:off x="831850" y="1396412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5400"/>
              <a:buFont typeface="Arial"/>
              <a:buNone/>
              <a:defRPr sz="5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" type="body"/>
          </p:nvPr>
        </p:nvSpPr>
        <p:spPr>
          <a:xfrm>
            <a:off x="831849" y="4249149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None/>
              <a:defRPr sz="28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1" name="Google Shape;51;p2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2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Section Header">
  <p:cSld name="1_Section Header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-45116" y="-50754"/>
            <a:ext cx="12282232" cy="6772230"/>
          </a:xfrm>
          <a:prstGeom prst="rect">
            <a:avLst/>
          </a:prstGeom>
          <a:noFill/>
          <a:ln>
            <a:noFill/>
          </a:ln>
        </p:spPr>
      </p:pic>
      <p:sp>
        <p:nvSpPr>
          <p:cNvPr id="56" name="Google Shape;56;p22"/>
          <p:cNvSpPr txBox="1"/>
          <p:nvPr>
            <p:ph type="title"/>
          </p:nvPr>
        </p:nvSpPr>
        <p:spPr>
          <a:xfrm>
            <a:off x="831850" y="1396412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5400"/>
              <a:buFont typeface="Arial"/>
              <a:buNone/>
              <a:defRPr sz="5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22"/>
          <p:cNvSpPr txBox="1"/>
          <p:nvPr>
            <p:ph idx="1" type="body"/>
          </p:nvPr>
        </p:nvSpPr>
        <p:spPr>
          <a:xfrm>
            <a:off x="831849" y="4249149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F7F7F"/>
              </a:buClr>
              <a:buSzPts val="2800"/>
              <a:buNone/>
              <a:defRPr sz="2800">
                <a:solidFill>
                  <a:srgbClr val="7F7F7F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58" name="Google Shape;58;p2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2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2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23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4" name="Google Shape;64;p23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65" name="Google Shape;65;p2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6" name="Google Shape;66;p2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4"/>
          <p:cNvSpPr txBox="1"/>
          <p:nvPr>
            <p:ph type="title"/>
          </p:nvPr>
        </p:nvSpPr>
        <p:spPr>
          <a:xfrm>
            <a:off x="838200" y="681037"/>
            <a:ext cx="10515600" cy="88985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2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Only">
  <p:cSld name="5_Title Only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" y="0"/>
            <a:ext cx="12191992" cy="1598278"/>
          </a:xfrm>
          <a:prstGeom prst="rect">
            <a:avLst/>
          </a:prstGeom>
          <a:noFill/>
          <a:ln>
            <a:noFill/>
          </a:ln>
        </p:spPr>
      </p:pic>
      <p:sp>
        <p:nvSpPr>
          <p:cNvPr id="75" name="Google Shape;75;p25"/>
          <p:cNvSpPr txBox="1"/>
          <p:nvPr>
            <p:ph type="title"/>
          </p:nvPr>
        </p:nvSpPr>
        <p:spPr>
          <a:xfrm>
            <a:off x="684734" y="24597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500"/>
              <a:buFont typeface="Arial"/>
              <a:buNone/>
              <a:defRPr sz="3500">
                <a:solidFill>
                  <a:schemeClr val="lt1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2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2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8" name="Google Shape;78;p2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79" name="Google Shape;79;p25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20" Type="http://schemas.openxmlformats.org/officeDocument/2006/relationships/slideLayout" Target="../slideLayouts/slideLayout19.xml"/><Relationship Id="rId22" Type="http://schemas.openxmlformats.org/officeDocument/2006/relationships/slideLayout" Target="../slideLayouts/slideLayout21.xml"/><Relationship Id="rId21" Type="http://schemas.openxmlformats.org/officeDocument/2006/relationships/slideLayout" Target="../slideLayouts/slideLayout20.xml"/><Relationship Id="rId24" Type="http://schemas.openxmlformats.org/officeDocument/2006/relationships/slideLayout" Target="../slideLayouts/slideLayout23.xml"/><Relationship Id="rId23" Type="http://schemas.openxmlformats.org/officeDocument/2006/relationships/slideLayout" Target="../slideLayouts/slideLayout22.xml"/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25" Type="http://schemas.openxmlformats.org/officeDocument/2006/relationships/theme" Target="../theme/theme1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5" Type="http://schemas.openxmlformats.org/officeDocument/2006/relationships/slideLayout" Target="../slideLayouts/slideLayout14.xml"/><Relationship Id="rId14" Type="http://schemas.openxmlformats.org/officeDocument/2006/relationships/slideLayout" Target="../slideLayouts/slideLayout13.xml"/><Relationship Id="rId17" Type="http://schemas.openxmlformats.org/officeDocument/2006/relationships/slideLayout" Target="../slideLayouts/slideLayout16.xml"/><Relationship Id="rId16" Type="http://schemas.openxmlformats.org/officeDocument/2006/relationships/slideLayout" Target="../slideLayouts/slideLayout15.xml"/><Relationship Id="rId19" Type="http://schemas.openxmlformats.org/officeDocument/2006/relationships/slideLayout" Target="../slideLayouts/slideLayout18.xml"/><Relationship Id="rId18" Type="http://schemas.openxmlformats.org/officeDocument/2006/relationships/slideLayout" Target="../slideLayouts/slideLayout1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6863080" y="6183822"/>
            <a:ext cx="4927600" cy="517333"/>
          </a:xfrm>
          <a:prstGeom prst="rect">
            <a:avLst/>
          </a:prstGeom>
          <a:noFill/>
          <a:ln>
            <a:noFill/>
          </a:ln>
        </p:spPr>
      </p:pic>
      <p:sp>
        <p:nvSpPr>
          <p:cNvPr id="11" name="Google Shape;11;p1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  <a:defRPr b="1" i="0" sz="3700" u="none" cap="none" strike="noStrike">
                <a:solidFill>
                  <a:srgbClr val="005A9E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6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4" name="Google Shape;14;p1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5" name="Google Shape;15;p1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  <p:sldLayoutId id="2147483664" r:id="rId17"/>
    <p:sldLayoutId id="2147483665" r:id="rId18"/>
    <p:sldLayoutId id="2147483666" r:id="rId19"/>
    <p:sldLayoutId id="2147483667" r:id="rId20"/>
    <p:sldLayoutId id="2147483668" r:id="rId21"/>
    <p:sldLayoutId id="2147483669" r:id="rId22"/>
    <p:sldLayoutId id="2147483670" r:id="rId23"/>
    <p:sldLayoutId id="2147483671" r:id="rId24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comments" Target="../comments/comment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5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9.png"/><Relationship Id="rId4" Type="http://schemas.openxmlformats.org/officeDocument/2006/relationships/image" Target="../media/image13.png"/><Relationship Id="rId5" Type="http://schemas.openxmlformats.org/officeDocument/2006/relationships/image" Target="../media/image18.png"/><Relationship Id="rId6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1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1"/>
          <p:cNvSpPr txBox="1"/>
          <p:nvPr>
            <p:ph type="title"/>
          </p:nvPr>
        </p:nvSpPr>
        <p:spPr>
          <a:xfrm>
            <a:off x="838200" y="1057321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 fontScale="90000"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Font typeface="Arial"/>
              <a:buNone/>
            </a:pPr>
            <a:r>
              <a:rPr lang="en-US">
                <a:extLst>
                  <a:ext uri="http://customooxmlschemas.google.com/">
                    <go:slidesCustomData xmlns:go="http://customooxmlschemas.google.com/" textRoundtripDataId="0"/>
                  </a:ext>
                </a:extLst>
              </a:rPr>
              <a:t>L5 </a:t>
            </a:r>
            <a:r>
              <a:rPr lang="en-US"/>
              <a:t>Epidemiología:</a:t>
            </a:r>
            <a:br>
              <a:rPr lang="en-US"/>
            </a:br>
            <a:r>
              <a:rPr lang="en-US"/>
              <a:t>Propagación y rastreo de enfermedades</a:t>
            </a:r>
            <a:endParaRPr/>
          </a:p>
        </p:txBody>
      </p:sp>
      <p:sp>
        <p:nvSpPr>
          <p:cNvPr id="195" name="Google Shape;195;p1"/>
          <p:cNvSpPr txBox="1"/>
          <p:nvPr>
            <p:ph idx="1" type="body"/>
          </p:nvPr>
        </p:nvSpPr>
        <p:spPr>
          <a:xfrm>
            <a:off x="838200" y="4361380"/>
            <a:ext cx="3414109" cy="96907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2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/>
              <a:t>Dorina M Espinoza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/>
              <a:t>Anne Iaccopucci</a:t>
            </a:r>
            <a:endParaRPr/>
          </a:p>
          <a:p>
            <a:pPr indent="0" lvl="0" marL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</a:pPr>
            <a:r>
              <a:rPr lang="en-US"/>
              <a:t>Marcel Horowitz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10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Transmisión de enfermedades</a:t>
            </a:r>
            <a:endParaRPr/>
          </a:p>
        </p:txBody>
      </p:sp>
      <p:sp>
        <p:nvSpPr>
          <p:cNvPr id="263" name="Google Shape;263;p10"/>
          <p:cNvSpPr txBox="1"/>
          <p:nvPr>
            <p:ph idx="1" type="body"/>
          </p:nvPr>
        </p:nvSpPr>
        <p:spPr>
          <a:xfrm>
            <a:off x="839788" y="1681163"/>
            <a:ext cx="10515600" cy="5445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Cómo pensar como un epidemiólogo</a:t>
            </a:r>
            <a:endParaRPr/>
          </a:p>
        </p:txBody>
      </p:sp>
      <p:sp>
        <p:nvSpPr>
          <p:cNvPr id="264" name="Google Shape;264;p10"/>
          <p:cNvSpPr txBox="1"/>
          <p:nvPr>
            <p:ph idx="2" type="body"/>
          </p:nvPr>
        </p:nvSpPr>
        <p:spPr>
          <a:xfrm>
            <a:off x="839788" y="2505075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¿Qué afirmación es verdadera sobre los patógenos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lphaUcParenR"/>
            </a:pPr>
            <a:r>
              <a:rPr lang="en-US"/>
              <a:t>Los agentes patógenos nunca pueden transmitirse de un animal a una persona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Un tipo de patógeno es el helado Ben &amp; Jerry's Cherry Garcia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Los antibióticos se utilizan siempre para tratar enfermedades causadas por patógenos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Un microorganismo que puede causar una enfermedad es un patógeno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8" name="Shape 2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" name="Google Shape;269;p11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Transmisión de enfermedades</a:t>
            </a:r>
            <a:endParaRPr/>
          </a:p>
        </p:txBody>
      </p:sp>
      <p:sp>
        <p:nvSpPr>
          <p:cNvPr id="270" name="Google Shape;270;p11"/>
          <p:cNvSpPr txBox="1"/>
          <p:nvPr>
            <p:ph idx="1" type="body"/>
          </p:nvPr>
        </p:nvSpPr>
        <p:spPr>
          <a:xfrm>
            <a:off x="839788" y="1681163"/>
            <a:ext cx="10515600" cy="5445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Cómo pensar como un epidemiólogo</a:t>
            </a:r>
            <a:endParaRPr/>
          </a:p>
        </p:txBody>
      </p:sp>
      <p:sp>
        <p:nvSpPr>
          <p:cNvPr id="271" name="Google Shape;271;p11"/>
          <p:cNvSpPr txBox="1"/>
          <p:nvPr>
            <p:ph idx="2" type="body"/>
          </p:nvPr>
        </p:nvSpPr>
        <p:spPr>
          <a:xfrm>
            <a:off x="839788" y="2505075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¿Qué afirmación es verdadera sobre la inmunidad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lphaUcParenR"/>
            </a:pPr>
            <a:r>
              <a:rPr lang="en-US"/>
              <a:t>Una vez que somos inmunes a una enfermedad, siempre somos inmunes a esa enfermedad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Los superhéroes, especialmente Wonder Woman, son naturalmente inmunes a las enfermedades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La inmunidad es la forma que tiene nuestro cuerpo de protegernos contra una enfermedad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Las vacunas no son muy eficaces para ayudar a desarrollar nuestro sistema inmunitario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" name="Google Shape;276;p12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Transmisión de enfermedades</a:t>
            </a:r>
            <a:endParaRPr/>
          </a:p>
        </p:txBody>
      </p:sp>
      <p:sp>
        <p:nvSpPr>
          <p:cNvPr id="277" name="Google Shape;277;p12"/>
          <p:cNvSpPr txBox="1"/>
          <p:nvPr>
            <p:ph idx="1" type="body"/>
          </p:nvPr>
        </p:nvSpPr>
        <p:spPr>
          <a:xfrm>
            <a:off x="839788" y="1681163"/>
            <a:ext cx="10515600" cy="5445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Cómo pensar como un epidemiólogo</a:t>
            </a:r>
            <a:endParaRPr/>
          </a:p>
        </p:txBody>
      </p:sp>
      <p:sp>
        <p:nvSpPr>
          <p:cNvPr id="278" name="Google Shape;278;p12"/>
          <p:cNvSpPr txBox="1"/>
          <p:nvPr>
            <p:ph idx="2" type="body"/>
          </p:nvPr>
        </p:nvSpPr>
        <p:spPr>
          <a:xfrm>
            <a:off x="839788" y="2505075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¿Qué afirmación es verdadera sobre la inmunidad de la manada?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lphaUcParenR"/>
            </a:pPr>
            <a:r>
              <a:rPr lang="en-US"/>
              <a:t>La inmunidad colectiva es cuando tenemos suficientes glóbulos blancos en nuestro cuerpo para luchar contra una enfermedad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Las vacas suelen ser capaces de desarrollar una inmunidad de rebaño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Cuando un número suficiente de personas son inmunes a una enfermedad infecciosa, se desarrolla la inmunidad de grupo y la propagación de la enfermedad (de persona a persona) es menos probable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Cuando un número suficiente de personas no se vacunan, se desarrolla la inmunidad de grupo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1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Transmisión de enfermedades</a:t>
            </a:r>
            <a:endParaRPr/>
          </a:p>
        </p:txBody>
      </p:sp>
      <p:sp>
        <p:nvSpPr>
          <p:cNvPr id="284" name="Google Shape;284;p13"/>
          <p:cNvSpPr txBox="1"/>
          <p:nvPr>
            <p:ph idx="1" type="body"/>
          </p:nvPr>
        </p:nvSpPr>
        <p:spPr>
          <a:xfrm>
            <a:off x="839788" y="1681163"/>
            <a:ext cx="10515600" cy="5445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Cómo pensar como un epidemiólogo</a:t>
            </a:r>
            <a:endParaRPr/>
          </a:p>
        </p:txBody>
      </p:sp>
      <p:sp>
        <p:nvSpPr>
          <p:cNvPr id="285" name="Google Shape;285;p13"/>
          <p:cNvSpPr txBox="1"/>
          <p:nvPr>
            <p:ph idx="2" type="body"/>
          </p:nvPr>
        </p:nvSpPr>
        <p:spPr>
          <a:xfrm>
            <a:off x="839788" y="2505075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¿Cuál de estas afirmaciones es verdadera sobre un brote 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lphaUcParenR"/>
            </a:pPr>
            <a:r>
              <a:rPr lang="en-US"/>
              <a:t>El sector de los cruceros investiga los brotes de enfermedades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lphaUcParenR"/>
            </a:pPr>
            <a:r>
              <a:rPr lang="en-US"/>
              <a:t>Un brote no se produce por los alimentos que comemos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lphaUcParenR"/>
            </a:pPr>
            <a:r>
              <a:rPr lang="en-US"/>
              <a:t>Outbreak es una película sobre el coronavirus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Un brote es la aparición repentina de una enfermedad en una zona o población específica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9" name="Shape 2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Google Shape;290;p14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Transmisión de enfermedades</a:t>
            </a:r>
            <a:endParaRPr/>
          </a:p>
        </p:txBody>
      </p:sp>
      <p:sp>
        <p:nvSpPr>
          <p:cNvPr id="291" name="Google Shape;291;p14"/>
          <p:cNvSpPr txBox="1"/>
          <p:nvPr>
            <p:ph idx="1" type="body"/>
          </p:nvPr>
        </p:nvSpPr>
        <p:spPr>
          <a:xfrm>
            <a:off x="839788" y="1681163"/>
            <a:ext cx="10515600" cy="5445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Cómo pensar como un epidemiólogo</a:t>
            </a:r>
            <a:endParaRPr/>
          </a:p>
        </p:txBody>
      </p:sp>
      <p:sp>
        <p:nvSpPr>
          <p:cNvPr id="292" name="Google Shape;292;p14"/>
          <p:cNvSpPr txBox="1"/>
          <p:nvPr>
            <p:ph idx="2" type="body"/>
          </p:nvPr>
        </p:nvSpPr>
        <p:spPr>
          <a:xfrm>
            <a:off x="839788" y="2505075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¿Cuál de estas afirmaciones es verdadera sobre las epidemias y pandemias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Las epidemias se producen en todo el mundo; las pandemias se producen dentro de un país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AutoNum type="alphaUcParenR"/>
            </a:pPr>
            <a:r>
              <a:rPr lang="en-US"/>
              <a:t>Tanto las epidemias como las pandemias describen brotes de enfermedades que afectan a muy pocas personas</a:t>
            </a:r>
            <a:endParaRPr/>
          </a:p>
          <a:p>
            <a:pPr indent="-457200" lvl="1" marL="9144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AutoNum type="alphaUcParenR"/>
            </a:pPr>
            <a:r>
              <a:rPr lang="en-US"/>
              <a:t>Las epidemias se producen en una comunidad, población o región; las pandemias se producen en todo el mundo o en una zona muy amplia</a:t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15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Informe sobre la actividad de transmisión de enfermedades</a:t>
            </a:r>
            <a:endParaRPr/>
          </a:p>
        </p:txBody>
      </p:sp>
      <p:sp>
        <p:nvSpPr>
          <p:cNvPr id="298" name="Google Shape;298;p15"/>
          <p:cNvSpPr txBox="1"/>
          <p:nvPr>
            <p:ph idx="2" type="body"/>
          </p:nvPr>
        </p:nvSpPr>
        <p:spPr>
          <a:xfrm>
            <a:off x="712197" y="3887308"/>
            <a:ext cx="10515600" cy="132264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</a:pPr>
            <a:r>
              <a:rPr lang="en-US"/>
              <a:t>¿Qué conclusiones sacas de esta actividad?</a:t>
            </a:r>
            <a:endParaRPr/>
          </a:p>
        </p:txBody>
      </p:sp>
      <p:pic>
        <p:nvPicPr>
          <p:cNvPr id="299" name="Google Shape;299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84958" y="1499744"/>
            <a:ext cx="2143125" cy="21431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3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Transmisión de enfermedades</a:t>
            </a:r>
            <a:endParaRPr/>
          </a:p>
        </p:txBody>
      </p:sp>
      <p:sp>
        <p:nvSpPr>
          <p:cNvPr id="201" name="Google Shape;201;p3"/>
          <p:cNvSpPr txBox="1"/>
          <p:nvPr>
            <p:ph idx="1" type="body"/>
          </p:nvPr>
        </p:nvSpPr>
        <p:spPr>
          <a:xfrm>
            <a:off x="839788" y="1681163"/>
            <a:ext cx="10515600" cy="5445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Cómo pensar como un epidemiólogo</a:t>
            </a:r>
            <a:endParaRPr/>
          </a:p>
        </p:txBody>
      </p:sp>
      <p:sp>
        <p:nvSpPr>
          <p:cNvPr id="202" name="Google Shape;202;p3"/>
          <p:cNvSpPr txBox="1"/>
          <p:nvPr>
            <p:ph idx="2" type="body"/>
          </p:nvPr>
        </p:nvSpPr>
        <p:spPr>
          <a:xfrm>
            <a:off x="839788" y="2505075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Piensa con originalidad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Actividad opuesta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13b81ce8c6b_0_0"/>
          <p:cNvSpPr txBox="1"/>
          <p:nvPr>
            <p:ph type="title"/>
          </p:nvPr>
        </p:nvSpPr>
        <p:spPr>
          <a:xfrm>
            <a:off x="839788" y="365125"/>
            <a:ext cx="10515600" cy="1325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/>
              <a:t>Vocabulario de epidemiología 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1900"/>
              <a:t>dibujar una línea para hacer coincidir el término con la definición</a:t>
            </a:r>
            <a:endParaRPr sz="1900"/>
          </a:p>
        </p:txBody>
      </p:sp>
      <p:sp>
        <p:nvSpPr>
          <p:cNvPr id="209" name="Google Shape;209;g13b81ce8c6b_0_0"/>
          <p:cNvSpPr txBox="1"/>
          <p:nvPr>
            <p:ph idx="2" type="body"/>
          </p:nvPr>
        </p:nvSpPr>
        <p:spPr>
          <a:xfrm>
            <a:off x="839800" y="1514400"/>
            <a:ext cx="5157900" cy="4675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107916"/>
              </a:lnSpc>
              <a:spcBef>
                <a:spcPts val="0"/>
              </a:spcBef>
              <a:spcAft>
                <a:spcPts val="0"/>
              </a:spcAft>
              <a:buSzPts val="1800"/>
              <a:buNone/>
            </a:pPr>
            <a:r>
              <a:rPr lang="en-US" sz="2300">
                <a:latin typeface="Calibri"/>
                <a:ea typeface="Calibri"/>
                <a:cs typeface="Calibri"/>
                <a:sym typeface="Calibri"/>
              </a:rPr>
              <a:t>vacunación</a:t>
            </a:r>
            <a:endParaRPr sz="2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US" sz="2300">
                <a:latin typeface="Calibri"/>
                <a:ea typeface="Calibri"/>
                <a:cs typeface="Calibri"/>
                <a:sym typeface="Calibri"/>
              </a:rPr>
              <a:t>patógenos</a:t>
            </a:r>
            <a:endParaRPr sz="2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US" sz="2300">
                <a:latin typeface="Calibri"/>
                <a:ea typeface="Calibri"/>
                <a:cs typeface="Calibri"/>
                <a:sym typeface="Calibri"/>
              </a:rPr>
              <a:t>inmunidad</a:t>
            </a:r>
            <a:endParaRPr sz="2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US" sz="2300">
                <a:latin typeface="Calibri"/>
                <a:ea typeface="Calibri"/>
                <a:cs typeface="Calibri"/>
                <a:sym typeface="Calibri"/>
              </a:rPr>
              <a:t>inmunidad de grupo</a:t>
            </a:r>
            <a:endParaRPr sz="2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916"/>
              </a:lnSpc>
              <a:spcBef>
                <a:spcPts val="800"/>
              </a:spcBef>
              <a:spcAft>
                <a:spcPts val="0"/>
              </a:spcAft>
              <a:buSzPts val="1800"/>
              <a:buNone/>
            </a:pPr>
            <a:r>
              <a:rPr lang="en-US" sz="2300">
                <a:latin typeface="Calibri"/>
                <a:ea typeface="Calibri"/>
                <a:cs typeface="Calibri"/>
                <a:sym typeface="Calibri"/>
              </a:rPr>
              <a:t>epidemia </a:t>
            </a:r>
            <a:endParaRPr sz="2300">
              <a:latin typeface="Calibri"/>
              <a:ea typeface="Calibri"/>
              <a:cs typeface="Calibri"/>
              <a:sym typeface="Calibri"/>
            </a:endParaRPr>
          </a:p>
          <a:p>
            <a:pPr indent="0" lvl="0" marL="0" rtl="0" algn="l">
              <a:lnSpc>
                <a:spcPct val="107916"/>
              </a:lnSpc>
              <a:spcBef>
                <a:spcPts val="800"/>
              </a:spcBef>
              <a:spcAft>
                <a:spcPts val="800"/>
              </a:spcAft>
              <a:buSzPts val="1800"/>
              <a:buNone/>
            </a:pPr>
            <a:r>
              <a:rPr lang="en-US" sz="2300">
                <a:latin typeface="Calibri"/>
                <a:ea typeface="Calibri"/>
                <a:cs typeface="Calibri"/>
                <a:sym typeface="Calibri"/>
              </a:rPr>
              <a:t>pandemia</a:t>
            </a:r>
            <a:endParaRPr sz="4000"/>
          </a:p>
        </p:txBody>
      </p:sp>
      <p:sp>
        <p:nvSpPr>
          <p:cNvPr id="210" name="Google Shape;210;g13b81ce8c6b_0_0"/>
          <p:cNvSpPr txBox="1"/>
          <p:nvPr>
            <p:ph idx="4" type="body"/>
          </p:nvPr>
        </p:nvSpPr>
        <p:spPr>
          <a:xfrm>
            <a:off x="6172200" y="1651575"/>
            <a:ext cx="5183100" cy="453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Una enfermedad que prevalece en todo un país o en el mundo.</a:t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050">
                <a:solidFill>
                  <a:srgbClr val="99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Tratamiento con una sustancia utilizada para estimular la producción de anticuerpos y proporcionar inmunidad contra una o varias enfermedades para producir inmunidad contra una enfermedad; inoculación</a:t>
            </a:r>
            <a:endParaRPr sz="1050">
              <a:solidFill>
                <a:srgbClr val="9900FF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05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Si una proporción suficiente de la población es inmune a una enfermedad infecciosa (mediante la vacunación o una enfermedad previa), su propagación de persona a persona es poco probable, e incluso las personas no vacunadas (como los recién nacidos y los enfermos crónicos) reciben cierta protección porque hay menos personas infectadas de las que contagiarse.  </a:t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050">
                <a:solidFill>
                  <a:srgbClr val="99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Protección contra una enfermedad. La inmunidad está indicada por la presencia de anticuerpos en la sangre y normalmente se puede determinar con una prueba de laboratorio.</a:t>
            </a:r>
            <a:endParaRPr sz="1050">
              <a:solidFill>
                <a:srgbClr val="9900FF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rPr lang="en-US" sz="1050">
                <a:solidFill>
                  <a:srgbClr val="202124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La aparición de una enfermedad en una zona geográfica o población específica que supera lo que normalmente se espera.</a:t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1800"/>
              <a:buNone/>
            </a:pPr>
            <a:r>
              <a:t/>
            </a:r>
            <a:endParaRPr sz="1050">
              <a:solidFill>
                <a:srgbClr val="202124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-US" sz="1050">
                <a:solidFill>
                  <a:srgbClr val="9900FF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Un organismo (por ejemplo, ciertas bacterias, virus, parásitos y hongos) que causa enfermedades.</a:t>
            </a:r>
            <a:endParaRPr sz="1050">
              <a:solidFill>
                <a:srgbClr val="9900FF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"/>
          <p:cNvSpPr txBox="1"/>
          <p:nvPr>
            <p:ph type="title"/>
          </p:nvPr>
        </p:nvSpPr>
        <p:spPr>
          <a:xfrm>
            <a:off x="838200" y="735495"/>
            <a:ext cx="10515600" cy="10901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Actividad "Pásalo</a:t>
            </a:r>
            <a:endParaRPr/>
          </a:p>
        </p:txBody>
      </p:sp>
      <p:pic>
        <p:nvPicPr>
          <p:cNvPr descr="illustration: if only some get vaccinated, the virus spreads. if most get vaccinated, spreading is contained." id="216" name="Google Shape;21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56615" y="1977656"/>
            <a:ext cx="6989134" cy="33102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0" name="Shape 2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" name="Google Shape;221;p5"/>
          <p:cNvSpPr txBox="1"/>
          <p:nvPr>
            <p:ph type="title"/>
          </p:nvPr>
        </p:nvSpPr>
        <p:spPr>
          <a:xfrm>
            <a:off x="838200" y="735495"/>
            <a:ext cx="10515600" cy="10901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Actividad "Pásalo</a:t>
            </a:r>
            <a:endParaRPr/>
          </a:p>
        </p:txBody>
      </p:sp>
      <p:sp>
        <p:nvSpPr>
          <p:cNvPr id="222" name="Google Shape;222;p5"/>
          <p:cNvSpPr txBox="1"/>
          <p:nvPr>
            <p:ph idx="1" type="body"/>
          </p:nvPr>
        </p:nvSpPr>
        <p:spPr>
          <a:xfrm>
            <a:off x="838200" y="1460205"/>
            <a:ext cx="10515600" cy="52696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US"/>
              <a:t>Fase 1: Registro de 4 intercambios con su</a:t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US"/>
              <a:t>amigos</a:t>
            </a:r>
            <a:endParaRPr/>
          </a:p>
          <a:p>
            <a:pPr indent="-889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/>
          </a:p>
        </p:txBody>
      </p:sp>
      <p:sp>
        <p:nvSpPr>
          <p:cNvPr id="223" name="Google Shape;223;p5"/>
          <p:cNvSpPr/>
          <p:nvPr/>
        </p:nvSpPr>
        <p:spPr>
          <a:xfrm>
            <a:off x="838199" y="2575438"/>
            <a:ext cx="6420294" cy="11208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Tabla 1</a:t>
            </a: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. Intercambios 1 - 4 y </a:t>
            </a:r>
            <a:r>
              <a:rPr b="1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estado de enfermedad o salud </a:t>
            </a: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de cada persona.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 nombre: ____Dorina__________________________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7000"/>
              </a:lnSpc>
              <a:spcBef>
                <a:spcPts val="800"/>
              </a:spcBef>
              <a:spcAft>
                <a:spcPts val="0"/>
              </a:spcAft>
              <a:buClr>
                <a:srgbClr val="000000"/>
              </a:buClr>
              <a:buSzPts val="1600"/>
              <a:buFont typeface="Arial"/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Número de tarjeta: __2_______ Código de tarjeta: ___XY___</a:t>
            </a:r>
            <a:endParaRPr b="0" i="0" sz="14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4" name="Google Shape;224;p5"/>
          <p:cNvGraphicFramePr/>
          <p:nvPr/>
        </p:nvGraphicFramePr>
        <p:xfrm>
          <a:off x="838199" y="380953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{BC4F1684-67BA-4CC9-89DD-805119A17862}</a:tableStyleId>
              </a:tblPr>
              <a:tblGrid>
                <a:gridCol w="968375"/>
                <a:gridCol w="2038350"/>
                <a:gridCol w="525775"/>
                <a:gridCol w="951875"/>
                <a:gridCol w="673725"/>
                <a:gridCol w="924550"/>
              </a:tblGrid>
              <a:tr h="1270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Intercambio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Nombre del estudiante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Tarjeta #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Código de la tarjeta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Sick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(Infectado)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Saludable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(No está infectado)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</a:tr>
              <a:tr h="152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Tienda de comestibles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  <a:tr h="152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Restaurante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  <a:tr h="152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Escuela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  <a:tr h="1524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Reunión del Club 4-H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  <p:pic>
        <p:nvPicPr>
          <p:cNvPr id="225" name="Google Shape;22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58493" y="175290"/>
            <a:ext cx="2084203" cy="153531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6" name="Google Shape;226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165486" y="1790184"/>
            <a:ext cx="2527669" cy="1312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227" name="Google Shape;227;p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58493" y="3256284"/>
            <a:ext cx="2377263" cy="1378007"/>
          </a:xfrm>
          <a:prstGeom prst="rect">
            <a:avLst/>
          </a:prstGeom>
          <a:noFill/>
          <a:ln>
            <a:noFill/>
          </a:ln>
        </p:spPr>
      </p:pic>
      <p:pic>
        <p:nvPicPr>
          <p:cNvPr id="228" name="Google Shape;228;p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9530028" y="4745928"/>
            <a:ext cx="2161401" cy="138452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6"/>
          <p:cNvSpPr txBox="1"/>
          <p:nvPr>
            <p:ph type="title"/>
          </p:nvPr>
        </p:nvSpPr>
        <p:spPr>
          <a:xfrm>
            <a:off x="765150" y="621870"/>
            <a:ext cx="10515600" cy="109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Actividad "Pásalo</a:t>
            </a:r>
            <a:endParaRPr/>
          </a:p>
        </p:txBody>
      </p:sp>
      <p:sp>
        <p:nvSpPr>
          <p:cNvPr id="234" name="Google Shape;234;p6"/>
          <p:cNvSpPr txBox="1"/>
          <p:nvPr>
            <p:ph idx="1" type="body"/>
          </p:nvPr>
        </p:nvSpPr>
        <p:spPr>
          <a:xfrm>
            <a:off x="258800" y="2501650"/>
            <a:ext cx="11094900" cy="426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b="1" lang="en-US" sz="2400"/>
              <a:t>Figura 1</a:t>
            </a:r>
            <a:r>
              <a:rPr lang="en-US" sz="2400"/>
              <a:t>. </a:t>
            </a:r>
            <a:r>
              <a:rPr b="1" lang="en-US" sz="2400"/>
              <a:t>Transmisión de enfermedades</a:t>
            </a:r>
            <a:endParaRPr sz="2400"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F0000"/>
              </a:buClr>
              <a:buSzPts val="2600"/>
              <a:buChar char="•"/>
            </a:pPr>
            <a:r>
              <a:rPr b="1" lang="en-US">
                <a:solidFill>
                  <a:srgbClr val="FF0000"/>
                </a:solidFill>
              </a:rPr>
              <a:t>X </a:t>
            </a:r>
            <a:r>
              <a:rPr lang="en-US"/>
              <a:t>= Vacunado e Inmune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7030A0"/>
              </a:buClr>
              <a:buSzPts val="2600"/>
              <a:buChar char="•"/>
            </a:pPr>
            <a:r>
              <a:rPr b="1" lang="en-US">
                <a:solidFill>
                  <a:srgbClr val="7030A0"/>
                </a:solidFill>
              </a:rPr>
              <a:t>X Y </a:t>
            </a:r>
            <a:r>
              <a:rPr lang="en-US"/>
              <a:t>= Vacunado no Inmune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F0"/>
              </a:buClr>
              <a:buSzPts val="2600"/>
              <a:buChar char="•"/>
            </a:pPr>
            <a:r>
              <a:rPr b="1" lang="en-US">
                <a:solidFill>
                  <a:srgbClr val="00B0F0"/>
                </a:solidFill>
              </a:rPr>
              <a:t>S Z </a:t>
            </a:r>
            <a:r>
              <a:rPr lang="en-US"/>
              <a:t>= No vacunado</a:t>
            </a:r>
            <a:endParaRPr/>
          </a:p>
          <a:p>
            <a:pPr indent="-228600" lvl="0" marL="22860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B050"/>
              </a:buClr>
              <a:buSzPts val="2600"/>
              <a:buChar char="•"/>
            </a:pPr>
            <a:r>
              <a:rPr b="1" lang="en-US">
                <a:solidFill>
                  <a:srgbClr val="00B050"/>
                </a:solidFill>
              </a:rPr>
              <a:t>S </a:t>
            </a:r>
            <a:r>
              <a:rPr lang="en-US"/>
              <a:t>= No vacunado, enfermo</a:t>
            </a:r>
            <a:endParaRPr sz="2400"/>
          </a:p>
        </p:txBody>
      </p:sp>
      <p:pic>
        <p:nvPicPr>
          <p:cNvPr id="235" name="Google Shape;23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126720" y="433400"/>
            <a:ext cx="6065286" cy="5178491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36" name="Google Shape;236;p6"/>
          <p:cNvGraphicFramePr/>
          <p:nvPr/>
        </p:nvGraphicFramePr>
        <p:xfrm>
          <a:off x="-1" y="433401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{BC4F1684-67BA-4CC9-89DD-805119A17862}</a:tableStyleId>
              </a:tblPr>
              <a:tblGrid>
                <a:gridCol w="955225"/>
                <a:gridCol w="2010650"/>
                <a:gridCol w="518625"/>
                <a:gridCol w="938950"/>
                <a:gridCol w="664575"/>
                <a:gridCol w="911975"/>
              </a:tblGrid>
              <a:tr h="3894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Intercambio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Nombre del estudiante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Tarjeta #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Código de la tarjeta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Sick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(Infectado)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Saludable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000"/>
                        <a:buFont typeface="Arial"/>
                        <a:buNone/>
                      </a:pPr>
                      <a:r>
                        <a:rPr lang="en-US" sz="1000" u="none" cap="none" strike="noStrike"/>
                        <a:t>(No está infectado)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b"/>
                </a:tc>
              </a:tr>
              <a:tr h="4673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1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Tienda de comestibles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  <a:tr h="37125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2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Restaurante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  <a:tr h="308100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3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Escuela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  <a:tr h="4977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4</a:t>
                      </a:r>
                      <a:endParaRPr sz="1100" u="none" cap="none" strike="noStrike"/>
                    </a:p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Reunión del Club 4-H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200"/>
                        <a:buFont typeface="Arial"/>
                        <a:buNone/>
                      </a:pPr>
                      <a:r>
                        <a:rPr lang="en-US" sz="1200" u="none" cap="none" strike="noStrike"/>
                        <a:t> </a:t>
                      </a:r>
                      <a:endParaRPr sz="1100" u="none" cap="none" strike="noStrike">
                        <a:latin typeface="Arial"/>
                        <a:ea typeface="Arial"/>
                        <a:cs typeface="Arial"/>
                        <a:sym typeface="Arial"/>
                      </a:endParaRPr>
                    </a:p>
                  </a:txBody>
                  <a:tcPr marT="0" marB="0" marR="68575" marL="68575" anchor="ctr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7"/>
          <p:cNvSpPr txBox="1"/>
          <p:nvPr>
            <p:ph type="title"/>
          </p:nvPr>
        </p:nvSpPr>
        <p:spPr>
          <a:xfrm>
            <a:off x="838200" y="735495"/>
            <a:ext cx="10515600" cy="10901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Actividad "Pásalo</a:t>
            </a:r>
            <a:endParaRPr/>
          </a:p>
        </p:txBody>
      </p:sp>
      <p:sp>
        <p:nvSpPr>
          <p:cNvPr id="242" name="Google Shape;242;p7"/>
          <p:cNvSpPr txBox="1"/>
          <p:nvPr>
            <p:ph idx="1" type="body"/>
          </p:nvPr>
        </p:nvSpPr>
        <p:spPr>
          <a:xfrm>
            <a:off x="838200" y="1513727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US"/>
              <a:t>Fase 3: Registrar todos los impactos de los intercambios en el cuadro 2</a:t>
            </a:r>
            <a:endParaRPr/>
          </a:p>
          <a:p>
            <a:pPr indent="0" lvl="1" marL="4572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/>
          </a:p>
        </p:txBody>
      </p:sp>
      <p:pic>
        <p:nvPicPr>
          <p:cNvPr id="243" name="Google Shape;243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80931" y="2251425"/>
            <a:ext cx="6810932" cy="38210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p8"/>
          <p:cNvSpPr txBox="1"/>
          <p:nvPr>
            <p:ph type="title"/>
          </p:nvPr>
        </p:nvSpPr>
        <p:spPr>
          <a:xfrm>
            <a:off x="838200" y="735495"/>
            <a:ext cx="10515600" cy="10901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Actividad "Pásalo</a:t>
            </a:r>
            <a:endParaRPr/>
          </a:p>
        </p:txBody>
      </p:sp>
      <p:sp>
        <p:nvSpPr>
          <p:cNvPr id="249" name="Google Shape;249;p8"/>
          <p:cNvSpPr txBox="1"/>
          <p:nvPr>
            <p:ph idx="1" type="body"/>
          </p:nvPr>
        </p:nvSpPr>
        <p:spPr>
          <a:xfrm>
            <a:off x="838200" y="1431651"/>
            <a:ext cx="10515600" cy="49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US" sz="1500"/>
              <a:t>Fase 5: Análisis de la transmisión de enfermedades y de la inmunidad y las vacunas (grupo lg)</a:t>
            </a:r>
            <a:endParaRPr sz="15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t/>
            </a:r>
            <a:endParaRPr sz="1500"/>
          </a:p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None/>
            </a:pPr>
            <a:r>
              <a:rPr lang="en-US" sz="1500"/>
              <a:t>Análisis de preguntas</a:t>
            </a:r>
            <a:endParaRPr sz="1500"/>
          </a:p>
          <a:p>
            <a:pPr indent="-3238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US" sz="1500"/>
              <a:t>Cuál es la proporción de estudiantes enfermos (infectados) en comparación con estudiantes saludables</a:t>
            </a:r>
            <a:endParaRPr sz="1500"/>
          </a:p>
          <a:p>
            <a:pPr indent="-3238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US" sz="1500"/>
              <a:t>Explica cómo descubriste que alguien puede transmitir una enfermedad a una persona.</a:t>
            </a:r>
            <a:endParaRPr sz="1500"/>
          </a:p>
          <a:p>
            <a:pPr indent="-323850" lvl="0" marL="4572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500"/>
              <a:buAutoNum type="arabicPeriod"/>
            </a:pPr>
            <a:r>
              <a:rPr lang="en-US" sz="1500"/>
              <a:t>Explica cómo un estudiante puede estar saludable, incluso si él o ella interactuaron con una persona enferma.</a:t>
            </a:r>
            <a:endParaRPr sz="1500"/>
          </a:p>
          <a:p>
            <a:pPr indent="-889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200"/>
              <a:buNone/>
            </a:pPr>
            <a:r>
              <a:t/>
            </a:r>
            <a:endParaRPr/>
          </a:p>
        </p:txBody>
      </p:sp>
      <p:pic>
        <p:nvPicPr>
          <p:cNvPr id="250" name="Google Shape;250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31025" y="3515275"/>
            <a:ext cx="8586774" cy="262782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9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5A9E"/>
              </a:buClr>
              <a:buSzPts val="3700"/>
              <a:buFont typeface="Arial"/>
              <a:buNone/>
            </a:pPr>
            <a:r>
              <a:rPr lang="en-US"/>
              <a:t>Transmisión de enfermedades</a:t>
            </a:r>
            <a:endParaRPr/>
          </a:p>
        </p:txBody>
      </p:sp>
      <p:sp>
        <p:nvSpPr>
          <p:cNvPr id="256" name="Google Shape;256;p9"/>
          <p:cNvSpPr txBox="1"/>
          <p:nvPr>
            <p:ph idx="1" type="body"/>
          </p:nvPr>
        </p:nvSpPr>
        <p:spPr>
          <a:xfrm>
            <a:off x="839788" y="1681163"/>
            <a:ext cx="10515600" cy="54458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rPr lang="en-US"/>
              <a:t>Cómo pensar como un epidemiólogo</a:t>
            </a:r>
            <a:endParaRPr/>
          </a:p>
        </p:txBody>
      </p:sp>
      <p:sp>
        <p:nvSpPr>
          <p:cNvPr id="257" name="Google Shape;257;p9"/>
          <p:cNvSpPr txBox="1"/>
          <p:nvPr>
            <p:ph idx="2" type="body"/>
          </p:nvPr>
        </p:nvSpPr>
        <p:spPr>
          <a:xfrm>
            <a:off x="839788" y="2505075"/>
            <a:ext cx="10515600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228600" lvl="0" marL="22860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en-US"/>
              <a:t>Conozca su material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Patógeno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Inmunidad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Inmunidad de la manada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Brote</a:t>
            </a:r>
            <a:endParaRPr/>
          </a:p>
          <a:p>
            <a:pPr indent="-2286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</a:pPr>
            <a:r>
              <a:rPr lang="en-US"/>
              <a:t>Epidemia/Pandemia</a:t>
            </a:r>
            <a:endParaRPr/>
          </a:p>
          <a:p>
            <a:pPr indent="-762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  <a:p>
            <a:pPr indent="-76200" lvl="1" marL="68580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